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75;&#1088;&#1072;&#1092;&#1080;&#1082;&#1080;%20&#1087;&#1080;&#1090;&#1086;&#108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75;&#1088;&#1072;&#1092;&#1080;&#1082;&#1080;%20&#1087;&#1080;&#1090;&#1086;&#108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75;&#1088;&#1072;&#1092;&#1080;&#1082;&#1080;%20&#1087;&#1080;&#1090;&#1086;&#108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75;&#1088;&#1072;&#1092;&#1080;&#1082;&#1080;%20&#1087;&#1080;&#1090;&#1086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ETA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4836079069452489E-2"/>
          <c:y val="0.15204176713683187"/>
          <c:w val="0.8593090623819627"/>
          <c:h val="0.75743735285121849"/>
        </c:manualLayout>
      </c:layout>
      <c:lineChart>
        <c:grouping val="standard"/>
        <c:ser>
          <c:idx val="0"/>
          <c:order val="0"/>
          <c:tx>
            <c:v>r2score(valid)</c:v>
          </c:tx>
          <c:dLbls>
            <c:dLbl>
              <c:idx val="1"/>
              <c:layout>
                <c:manualLayout>
                  <c:x val="-9.1020910209102149E-2"/>
                  <c:y val="-1.0840108401084044E-2"/>
                </c:manualLayout>
              </c:layout>
              <c:showVal val="1"/>
            </c:dLbl>
            <c:dLbl>
              <c:idx val="2"/>
              <c:layout>
                <c:manualLayout>
                  <c:x val="-5.1342844137102793E-2"/>
                  <c:y val="-3.13910761154856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0,605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7.3800738007379742E-3"/>
                  <c:y val="-2.5293586269196026E-2"/>
                </c:manualLayout>
              </c:layout>
              <c:showVal val="1"/>
            </c:dLbl>
            <c:dLbl>
              <c:idx val="4"/>
              <c:layout>
                <c:manualLayout>
                  <c:x val="7.3800738007380167E-3"/>
                  <c:y val="-1.806684733514003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2.1680216802168077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2.1680216802168077E-2"/>
                </c:manualLayout>
              </c:layout>
              <c:showVal val="1"/>
            </c:dLbl>
            <c:dLbl>
              <c:idx val="7"/>
              <c:layout>
                <c:manualLayout>
                  <c:x val="2.460024600246101E-3"/>
                  <c:y val="-1.0840108401084044E-2"/>
                </c:manualLayout>
              </c:layout>
              <c:showVal val="1"/>
            </c:dLbl>
            <c:showVal val="1"/>
          </c:dLbls>
          <c:cat>
            <c:numRef>
              <c:f>Лист1!$D$13:$L$13</c:f>
              <c:numCache>
                <c:formatCode>0.000</c:formatCode>
                <c:ptCount val="9"/>
                <c:pt idx="0">
                  <c:v>1.0000000000000013E-3</c:v>
                </c:pt>
                <c:pt idx="1">
                  <c:v>2.0000000000000026E-3</c:v>
                </c:pt>
                <c:pt idx="2">
                  <c:v>3.0000000000000044E-3</c:v>
                </c:pt>
                <c:pt idx="3">
                  <c:v>4.0000000000000053E-3</c:v>
                </c:pt>
                <c:pt idx="4">
                  <c:v>5.0000000000000053E-3</c:v>
                </c:pt>
                <c:pt idx="5">
                  <c:v>6.0000000000000079E-3</c:v>
                </c:pt>
                <c:pt idx="6">
                  <c:v>7.000000000000008E-3</c:v>
                </c:pt>
                <c:pt idx="7">
                  <c:v>8.0000000000000123E-3</c:v>
                </c:pt>
                <c:pt idx="8">
                  <c:v>9.000000000000008E-3</c:v>
                </c:pt>
              </c:numCache>
            </c:numRef>
          </c:cat>
          <c:val>
            <c:numRef>
              <c:f>Лист1!$D$14:$L$14</c:f>
              <c:numCache>
                <c:formatCode>0.000</c:formatCode>
                <c:ptCount val="9"/>
                <c:pt idx="0">
                  <c:v>0.56558440004528898</c:v>
                </c:pt>
                <c:pt idx="1">
                  <c:v>0.60354265234259796</c:v>
                </c:pt>
                <c:pt idx="2">
                  <c:v>0.60467083229019825</c:v>
                </c:pt>
                <c:pt idx="3">
                  <c:v>0.603683225057426</c:v>
                </c:pt>
                <c:pt idx="4">
                  <c:v>0.60252164145850795</c:v>
                </c:pt>
                <c:pt idx="5">
                  <c:v>0.60086433210228962</c:v>
                </c:pt>
                <c:pt idx="6">
                  <c:v>0.59999703082772271</c:v>
                </c:pt>
                <c:pt idx="7">
                  <c:v>0.59911498896673587</c:v>
                </c:pt>
                <c:pt idx="8">
                  <c:v>0.59696167365160835</c:v>
                </c:pt>
              </c:numCache>
            </c:numRef>
          </c:val>
        </c:ser>
        <c:marker val="1"/>
        <c:axId val="92893952"/>
        <c:axId val="75481472"/>
      </c:lineChart>
      <c:catAx>
        <c:axId val="92893952"/>
        <c:scaling>
          <c:orientation val="minMax"/>
        </c:scaling>
        <c:axPos val="b"/>
        <c:numFmt formatCode="0.000" sourceLinked="1"/>
        <c:tickLblPos val="nextTo"/>
        <c:crossAx val="75481472"/>
        <c:crosses val="autoZero"/>
        <c:auto val="1"/>
        <c:lblAlgn val="ctr"/>
        <c:lblOffset val="100"/>
      </c:catAx>
      <c:valAx>
        <c:axId val="75481472"/>
        <c:scaling>
          <c:orientation val="minMax"/>
        </c:scaling>
        <c:axPos val="l"/>
        <c:majorGridlines/>
        <c:minorGridlines/>
        <c:numFmt formatCode="0.000" sourceLinked="1"/>
        <c:tickLblPos val="nextTo"/>
        <c:crossAx val="9289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7530135301353158"/>
          <c:y val="3.9100356357894286E-2"/>
          <c:w val="0.21067650676506766"/>
          <c:h val="6.5340247103258434E-2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Subsample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539890846977455"/>
          <c:y val="0.11939632545931762"/>
          <c:w val="0.8699052201808124"/>
          <c:h val="0.79539396861106648"/>
        </c:manualLayout>
      </c:layout>
      <c:lineChart>
        <c:grouping val="standard"/>
        <c:ser>
          <c:idx val="0"/>
          <c:order val="0"/>
          <c:tx>
            <c:v>r2score(valid)</c:v>
          </c:tx>
          <c:dLbls>
            <c:dLbl>
              <c:idx val="3"/>
              <c:layout>
                <c:manualLayout>
                  <c:x val="-3.968253968253968E-2"/>
                  <c:y val="-2.3809523809523812E-2"/>
                </c:manualLayout>
              </c:layout>
              <c:showVal val="1"/>
            </c:dLbl>
            <c:dLbl>
              <c:idx val="4"/>
              <c:layout>
                <c:manualLayout>
                  <c:x val="-3.4391534391534383E-2"/>
                  <c:y val="-3.06122448979592E-2"/>
                </c:manualLayout>
              </c:layout>
              <c:showVal val="1"/>
            </c:dLbl>
            <c:dLbl>
              <c:idx val="5"/>
              <c:layout>
                <c:manualLayout>
                  <c:x val="-4.2328042328042333E-2"/>
                  <c:y val="4.4217687074830071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3.4013605442176943E-2"/>
                </c:manualLayout>
              </c:layout>
              <c:showVal val="1"/>
            </c:dLbl>
            <c:showVal val="1"/>
          </c:dLbls>
          <c:cat>
            <c:numRef>
              <c:f>Лист1!$C$26:$K$26</c:f>
              <c:numCache>
                <c:formatCode>0.0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Лист1!$C$27:$K$27</c:f>
              <c:numCache>
                <c:formatCode>0.0000</c:formatCode>
                <c:ptCount val="9"/>
                <c:pt idx="0">
                  <c:v>0.60060287380264499</c:v>
                </c:pt>
                <c:pt idx="1">
                  <c:v>0.60528823139613963</c:v>
                </c:pt>
                <c:pt idx="2">
                  <c:v>0.60597102048922191</c:v>
                </c:pt>
                <c:pt idx="3">
                  <c:v>0.60708851458771595</c:v>
                </c:pt>
                <c:pt idx="4">
                  <c:v>0.60660313891849393</c:v>
                </c:pt>
                <c:pt idx="5">
                  <c:v>0.60632645125928764</c:v>
                </c:pt>
                <c:pt idx="6">
                  <c:v>0.60754378985592405</c:v>
                </c:pt>
                <c:pt idx="7">
                  <c:v>0.60597934069826365</c:v>
                </c:pt>
                <c:pt idx="8">
                  <c:v>0.60517133386043365</c:v>
                </c:pt>
              </c:numCache>
            </c:numRef>
          </c:val>
        </c:ser>
        <c:marker val="1"/>
        <c:axId val="52318976"/>
        <c:axId val="52320512"/>
      </c:lineChart>
      <c:catAx>
        <c:axId val="52318976"/>
        <c:scaling>
          <c:orientation val="minMax"/>
        </c:scaling>
        <c:axPos val="b"/>
        <c:numFmt formatCode="0.0" sourceLinked="1"/>
        <c:tickLblPos val="nextTo"/>
        <c:crossAx val="52320512"/>
        <c:crosses val="autoZero"/>
        <c:auto val="1"/>
        <c:lblAlgn val="ctr"/>
        <c:lblOffset val="100"/>
      </c:catAx>
      <c:valAx>
        <c:axId val="52320512"/>
        <c:scaling>
          <c:orientation val="minMax"/>
        </c:scaling>
        <c:axPos val="l"/>
        <c:majorGridlines/>
        <c:minorGridlines/>
        <c:numFmt formatCode="0.0000" sourceLinked="1"/>
        <c:tickLblPos val="nextTo"/>
        <c:crossAx val="5231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23534558180234"/>
          <c:y val="3.387246237077509E-2"/>
          <c:w val="0.22656084656084671"/>
          <c:h val="6.1506508115057049E-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/>
              <a:t>MaxDepth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539890846977455"/>
          <c:y val="0.11939632545931762"/>
          <c:w val="0.86990522018081273"/>
          <c:h val="0.79539396861106648"/>
        </c:manualLayout>
      </c:layout>
      <c:lineChart>
        <c:grouping val="standard"/>
        <c:ser>
          <c:idx val="0"/>
          <c:order val="0"/>
          <c:tx>
            <c:v>r2score(valid)</c:v>
          </c:tx>
          <c:dLbls>
            <c:dLbl>
              <c:idx val="1"/>
              <c:layout>
                <c:manualLayout>
                  <c:x val="-9.7883597883597684E-2"/>
                  <c:y val="-6.8027210884353834E-3"/>
                </c:manualLayout>
              </c:layout>
              <c:showVal val="1"/>
            </c:dLbl>
            <c:dLbl>
              <c:idx val="2"/>
              <c:layout>
                <c:manualLayout>
                  <c:x val="-4.2328042328042333E-2"/>
                  <c:y val="-2.3809523809523812E-2"/>
                </c:manualLayout>
              </c:layout>
              <c:showVal val="1"/>
            </c:dLbl>
            <c:dLbl>
              <c:idx val="3"/>
              <c:layout>
                <c:manualLayout>
                  <c:x val="-3.968253968253968E-2"/>
                  <c:y val="-2.3809523809523812E-2"/>
                </c:manualLayout>
              </c:layout>
              <c:showVal val="1"/>
            </c:dLbl>
            <c:dLbl>
              <c:idx val="4"/>
              <c:layout>
                <c:manualLayout>
                  <c:x val="-3.4391534391534383E-2"/>
                  <c:y val="-3.0612244897959207E-2"/>
                </c:manualLayout>
              </c:layout>
              <c:showVal val="1"/>
            </c:dLbl>
            <c:dLbl>
              <c:idx val="5"/>
              <c:layout>
                <c:manualLayout>
                  <c:x val="-4.2328042328042333E-2"/>
                  <c:y val="4.4217687074830106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3.4013605442176957E-2"/>
                </c:manualLayout>
              </c:layout>
              <c:showVal val="1"/>
            </c:dLbl>
            <c:showVal val="1"/>
          </c:dLbls>
          <c:cat>
            <c:numRef>
              <c:f>Лист1!$C$58:$K$58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Лист1!$C$59:$K$59</c:f>
              <c:numCache>
                <c:formatCode>0.0000</c:formatCode>
                <c:ptCount val="9"/>
                <c:pt idx="0">
                  <c:v>0.59248152631113049</c:v>
                </c:pt>
                <c:pt idx="1">
                  <c:v>0.60563572940977495</c:v>
                </c:pt>
                <c:pt idx="2">
                  <c:v>0.6080160519122092</c:v>
                </c:pt>
                <c:pt idx="3">
                  <c:v>0.60754378985592405</c:v>
                </c:pt>
                <c:pt idx="4">
                  <c:v>0.60440551065886594</c:v>
                </c:pt>
                <c:pt idx="5">
                  <c:v>0.6005823069998425</c:v>
                </c:pt>
                <c:pt idx="6">
                  <c:v>0.59673804361481864</c:v>
                </c:pt>
                <c:pt idx="7">
                  <c:v>0.59139514689847505</c:v>
                </c:pt>
                <c:pt idx="8">
                  <c:v>0.587519510413131</c:v>
                </c:pt>
              </c:numCache>
            </c:numRef>
          </c:val>
        </c:ser>
        <c:marker val="1"/>
        <c:axId val="51288320"/>
        <c:axId val="52339072"/>
      </c:lineChart>
      <c:catAx>
        <c:axId val="51288320"/>
        <c:scaling>
          <c:orientation val="minMax"/>
        </c:scaling>
        <c:axPos val="b"/>
        <c:numFmt formatCode="0" sourceLinked="1"/>
        <c:tickLblPos val="nextTo"/>
        <c:crossAx val="52339072"/>
        <c:crosses val="autoZero"/>
        <c:auto val="1"/>
        <c:lblAlgn val="ctr"/>
        <c:lblOffset val="100"/>
      </c:catAx>
      <c:valAx>
        <c:axId val="52339072"/>
        <c:scaling>
          <c:orientation val="minMax"/>
        </c:scaling>
        <c:axPos val="l"/>
        <c:majorGridlines/>
        <c:minorGridlines/>
        <c:numFmt formatCode="0.0000" sourceLinked="1"/>
        <c:tickLblPos val="nextTo"/>
        <c:crossAx val="5128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23534558180234"/>
          <c:y val="3.387246237077509E-2"/>
          <c:w val="0.22656084656084671"/>
          <c:h val="6.1506508115057049E-2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/>
              <a:t>Увеличение вклада от </a:t>
            </a:r>
            <a:r>
              <a:rPr lang="en-US" sz="1800" b="1" i="0" u="none" strike="noStrike" baseline="0"/>
              <a:t>XGB</a:t>
            </a:r>
            <a:endParaRPr lang="en-US"/>
          </a:p>
        </c:rich>
      </c:tx>
      <c:layout>
        <c:manualLayout>
          <c:xMode val="edge"/>
          <c:yMode val="edge"/>
          <c:x val="8.6645888013998265E-2"/>
          <c:y val="3.2407407407407482E-2"/>
        </c:manualLayout>
      </c:layout>
    </c:title>
    <c:plotArea>
      <c:layout>
        <c:manualLayout>
          <c:layoutTarget val="inner"/>
          <c:xMode val="edge"/>
          <c:yMode val="edge"/>
          <c:x val="9.3002187226596672E-2"/>
          <c:y val="0.17924412803032252"/>
          <c:w val="0.86613670166229229"/>
          <c:h val="0.69814607656801686"/>
        </c:manualLayout>
      </c:layout>
      <c:lineChart>
        <c:grouping val="standard"/>
        <c:ser>
          <c:idx val="0"/>
          <c:order val="0"/>
          <c:tx>
            <c:v>R2(valid)</c:v>
          </c:tx>
          <c:dLbls>
            <c:dLbl>
              <c:idx val="0"/>
              <c:layout>
                <c:manualLayout>
                  <c:x val="-1.6666666666666698E-2"/>
                  <c:y val="3.2407407407407482E-2"/>
                </c:manualLayout>
              </c:layout>
              <c:showVal val="1"/>
            </c:dLbl>
            <c:dLbl>
              <c:idx val="1"/>
              <c:layout>
                <c:manualLayout>
                  <c:x val="-1.6666666666666701E-2"/>
                  <c:y val="2.7777777777777877E-2"/>
                </c:manualLayout>
              </c:layout>
              <c:showVal val="1"/>
            </c:dLbl>
            <c:dLbl>
              <c:idx val="2"/>
              <c:layout>
                <c:manualLayout>
                  <c:x val="-1.3888888888888923E-2"/>
                  <c:y val="1.3888888888888923E-2"/>
                </c:manualLayout>
              </c:layout>
              <c:showVal val="1"/>
            </c:dLbl>
            <c:dLbl>
              <c:idx val="4"/>
              <c:layout>
                <c:manualLayout>
                  <c:x val="-0.18055555555555561"/>
                  <c:y val="-4.1666666666666664E-2"/>
                </c:manualLayout>
              </c:layout>
              <c:showVal val="1"/>
            </c:dLbl>
            <c:dLbl>
              <c:idx val="5"/>
              <c:layout>
                <c:manualLayout>
                  <c:x val="-8.3333333333333367E-3"/>
                  <c:y val="2.3148148148148147E-2"/>
                </c:manualLayout>
              </c:layout>
              <c:showVal val="1"/>
            </c:dLbl>
            <c:dLbl>
              <c:idx val="6"/>
              <c:layout>
                <c:manualLayout>
                  <c:x val="-6.9444444444444503E-2"/>
                  <c:y val="-2.7777777777777877E-2"/>
                </c:manualLayout>
              </c:layout>
              <c:showVal val="1"/>
            </c:dLbl>
            <c:dLbl>
              <c:idx val="7"/>
              <c:layout>
                <c:manualLayout>
                  <c:x val="2.77777777777779E-3"/>
                  <c:y val="-1.3793103448275884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5.5172413793103482E-2"/>
                </c:manualLayout>
              </c:layout>
              <c:showVal val="1"/>
            </c:dLbl>
            <c:showVal val="1"/>
          </c:dLbls>
          <c:cat>
            <c:numRef>
              <c:f>Лист1!$D$92:$L$92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0.60000000000000064</c:v>
                </c:pt>
                <c:pt idx="6">
                  <c:v>0.70000000000000062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Лист1!$D$93:$L$93</c:f>
              <c:numCache>
                <c:formatCode>General</c:formatCode>
                <c:ptCount val="9"/>
                <c:pt idx="0">
                  <c:v>0.58301791918587398</c:v>
                </c:pt>
                <c:pt idx="1">
                  <c:v>0.58997628762508703</c:v>
                </c:pt>
                <c:pt idx="2">
                  <c:v>0.59646531241337764</c:v>
                </c:pt>
                <c:pt idx="3">
                  <c:v>0.60272957509601366</c:v>
                </c:pt>
                <c:pt idx="4">
                  <c:v>0.60883336096288299</c:v>
                </c:pt>
                <c:pt idx="5">
                  <c:v>0.61488085998296249</c:v>
                </c:pt>
                <c:pt idx="6">
                  <c:v>0.63052493669446108</c:v>
                </c:pt>
                <c:pt idx="7">
                  <c:v>0.62558527991023249</c:v>
                </c:pt>
                <c:pt idx="8">
                  <c:v>0.62039335719643562</c:v>
                </c:pt>
              </c:numCache>
            </c:numRef>
          </c:val>
        </c:ser>
        <c:marker val="1"/>
        <c:axId val="52703232"/>
        <c:axId val="52742400"/>
      </c:lineChart>
      <c:catAx>
        <c:axId val="52703232"/>
        <c:scaling>
          <c:orientation val="minMax"/>
        </c:scaling>
        <c:axPos val="b"/>
        <c:numFmt formatCode="General" sourceLinked="1"/>
        <c:tickLblPos val="nextTo"/>
        <c:crossAx val="52742400"/>
        <c:crosses val="autoZero"/>
        <c:auto val="1"/>
        <c:lblAlgn val="ctr"/>
        <c:lblOffset val="100"/>
      </c:catAx>
      <c:valAx>
        <c:axId val="52742400"/>
        <c:scaling>
          <c:orientation val="minMax"/>
        </c:scaling>
        <c:axPos val="l"/>
        <c:majorGridlines/>
        <c:numFmt formatCode="General" sourceLinked="1"/>
        <c:tickLblPos val="nextTo"/>
        <c:crossAx val="5270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47222222222238"/>
          <c:y val="7.1509550889472168E-2"/>
          <c:w val="0.18252777777777776"/>
          <c:h val="8.3139831658973665E-2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темы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Тестирование автомобилей важнейший и не исключаемый этап производства</a:t>
            </a:r>
          </a:p>
          <a:p>
            <a:r>
              <a:rPr lang="ru-RU" dirty="0" smtClean="0"/>
              <a:t>Увеличение количества тестов приводит к увеличению времени, затрачиваемого на стенд, увеличению затрат компании и производству углекислого газа, загрязняющего окружающую среду.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9807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взвешивание усреднения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Шаги по решению проблемы заключаются в следующем: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1</a:t>
            </a:r>
            <a:r>
              <a:rPr lang="ru-RU" b="1" dirty="0" smtClean="0"/>
              <a:t>. Загрузка данных  о конфигурации транспортного средства </a:t>
            </a:r>
            <a:r>
              <a:rPr lang="ru-RU" b="1" dirty="0" err="1" smtClean="0"/>
              <a:t>Mercedes</a:t>
            </a:r>
            <a:endParaRPr lang="ru-RU" dirty="0" smtClean="0"/>
          </a:p>
          <a:p>
            <a:r>
              <a:rPr lang="ru-RU" b="1" dirty="0" smtClean="0"/>
              <a:t>2. Подготовка данных для подачи в модель машинного обучения.</a:t>
            </a:r>
            <a:endParaRPr lang="ru-RU" dirty="0" smtClean="0"/>
          </a:p>
          <a:p>
            <a:r>
              <a:rPr lang="ru-RU" b="1" dirty="0" smtClean="0"/>
              <a:t>3. Выбор  соответствующего алгоритма / метода для эффективного решения проблемы.</a:t>
            </a:r>
            <a:endParaRPr lang="ru-RU" dirty="0" smtClean="0"/>
          </a:p>
          <a:p>
            <a:r>
              <a:rPr lang="ru-RU" b="1" dirty="0" smtClean="0"/>
              <a:t>4. Оптимизация модели, используя маркированные данные обучения.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508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Метрика</a:t>
            </a:r>
          </a:p>
          <a:p>
            <a:r>
              <a:rPr lang="ru-RU" sz="2800" dirty="0" smtClean="0"/>
              <a:t>Оценочной </a:t>
            </a:r>
            <a:r>
              <a:rPr lang="ru-RU" sz="2800" dirty="0" smtClean="0"/>
              <a:t>метрикой для модели является мера R ^ 2, известная как коэффициент определения. R ^ 2 является мерой качества модели, которая используется для предсказания одной непрерывной переменной из ряда других переменных. 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dirty="0" smtClean="0"/>
              <a:t>Уравнение 1: Коэффициент определения</a:t>
            </a:r>
          </a:p>
          <a:p>
            <a:endParaRPr lang="ru-RU" sz="2800" dirty="0"/>
          </a:p>
        </p:txBody>
      </p:sp>
      <p:pic>
        <p:nvPicPr>
          <p:cNvPr id="4" name="Рисунок 3" descr="https://cdn-images-1.medium.com/max/1600/1*fL1_ZAQ7gAasQmgSd9xqqA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6624736" cy="20882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5081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Исследование </a:t>
            </a:r>
            <a:r>
              <a:rPr lang="ru-RU" sz="2800" b="1" dirty="0" smtClean="0"/>
              <a:t>данных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Рисунок </a:t>
            </a:r>
            <a:r>
              <a:rPr lang="ru-RU" dirty="0" smtClean="0"/>
              <a:t>1: Пример данных обучения</a:t>
            </a:r>
          </a:p>
          <a:p>
            <a:endParaRPr lang="ru-RU" sz="2800" dirty="0"/>
          </a:p>
        </p:txBody>
      </p:sp>
      <p:pic>
        <p:nvPicPr>
          <p:cNvPr id="5" name="Рисунок 4" descr="https://cdn-images-1.medium.com/max/1600/1*kPmFDbZ-nT2SVc4AX5wI1A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136904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508104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Уравнение отказа от выброса</a:t>
            </a:r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000" dirty="0" smtClean="0"/>
              <a:t>Исходя из графика наглядно видно, что выбросы превышают значение прибл. 137.5</a:t>
            </a:r>
          </a:p>
          <a:p>
            <a:r>
              <a:rPr lang="ru-RU" sz="2000" dirty="0" smtClean="0"/>
              <a:t>Таким образом, было произведено удаление выбросов на основе вышеуказанной информации и установка 137.5  в качестве порогового значения.</a:t>
            </a:r>
          </a:p>
          <a:p>
            <a:endParaRPr lang="ru-RU" dirty="0" smtClean="0"/>
          </a:p>
          <a:p>
            <a:endParaRPr lang="ru-RU" sz="2800" dirty="0"/>
          </a:p>
        </p:txBody>
      </p:sp>
      <p:pic>
        <p:nvPicPr>
          <p:cNvPr id="4" name="Рисунок 3" descr="https://cdn-images-1.medium.com/max/1600/1*8kiUO7jN1UvQQ3I2AOFf8w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403244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C:\Users\Admin\Desktop\OneDrive-2019-03-26\__results___15_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80648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650810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Экспериментальная визуализация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000" dirty="0" smtClean="0"/>
          </a:p>
          <a:p>
            <a:endParaRPr lang="ru-RU" sz="2800" dirty="0"/>
          </a:p>
        </p:txBody>
      </p:sp>
      <p:pic>
        <p:nvPicPr>
          <p:cNvPr id="4" name="Рисунок 3" descr="https://cdn-images-1.medium.com/max/1600/1*olD9MSfCxJ_3lnO96J7Oxw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3888432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39552" y="393305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3: Время тестирования транспортных средств для данных обучения</a:t>
            </a:r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 t="5782" b="5782"/>
          <a:stretch>
            <a:fillRect/>
          </a:stretch>
        </p:blipFill>
        <p:spPr bwMode="auto">
          <a:xfrm>
            <a:off x="4716016" y="1268760"/>
            <a:ext cx="389232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0" y="83671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Удаление столбцов с нулевой дисперсией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all" dirty="0" smtClean="0"/>
              <a:t>Алгоритмы / </a:t>
            </a:r>
            <a:r>
              <a:rPr lang="ru-RU" sz="3200" b="1" cap="all" dirty="0" smtClean="0"/>
              <a:t>Методы</a:t>
            </a:r>
            <a:endParaRPr lang="ru-RU" sz="3200" dirty="0"/>
          </a:p>
        </p:txBody>
      </p:sp>
      <p:pic>
        <p:nvPicPr>
          <p:cNvPr id="4" name="Рисунок 3" descr="https://cdn-images-1.medium.com/max/1600/1*dAsnjEnPptg8CzTutGYD-Q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067425" cy="46196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59632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Рисунок 7: Архитектура полной </a:t>
            </a:r>
            <a:r>
              <a:rPr lang="ru-RU" b="1" dirty="0" smtClean="0"/>
              <a:t>модели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параметров моделей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5229200"/>
            <a:ext cx="6696744" cy="968971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Таблица 3: </a:t>
            </a:r>
            <a:r>
              <a:rPr lang="ru-RU" dirty="0" err="1" smtClean="0"/>
              <a:t>Гиперпараметры</a:t>
            </a:r>
            <a:r>
              <a:rPr lang="ru-RU" dirty="0" smtClean="0"/>
              <a:t> модели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cdn-images-1.medium.com/max/1600/1*v7y25vQl8nzkYNu0yqX1mg.pn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wp14="http://schemas.microsoft.com/office/word/2010/wordprocessingDrawing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r="26283"/>
          <a:stretch>
            <a:fillRect/>
          </a:stretch>
        </p:blipFill>
        <p:spPr bwMode="auto">
          <a:xfrm>
            <a:off x="1331640" y="1268760"/>
            <a:ext cx="5616624" cy="417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Оптимизация параметров модели </a:t>
            </a:r>
            <a:r>
              <a:rPr lang="en-US" sz="3200" b="1" dirty="0" smtClean="0"/>
              <a:t>XGB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Актуальность темы.</vt:lpstr>
      <vt:lpstr>Шаги по решению проблемы заключаются в следующем: </vt:lpstr>
      <vt:lpstr>Слайд 3</vt:lpstr>
      <vt:lpstr>Слайд 4</vt:lpstr>
      <vt:lpstr>Слайд 5</vt:lpstr>
      <vt:lpstr>Слайд 6</vt:lpstr>
      <vt:lpstr>Алгоритмы / Методы</vt:lpstr>
      <vt:lpstr>Выбор параметров моделей</vt:lpstr>
      <vt:lpstr>Оптимизация параметров модели XGB</vt:lpstr>
      <vt:lpstr>Слайд 10</vt:lpstr>
      <vt:lpstr>Слайд 11</vt:lpstr>
      <vt:lpstr>взвешивание усреднения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</cp:revision>
  <dcterms:created xsi:type="dcterms:W3CDTF">2019-05-17T08:04:39Z</dcterms:created>
  <dcterms:modified xsi:type="dcterms:W3CDTF">2019-05-17T08:25:11Z</dcterms:modified>
</cp:coreProperties>
</file>